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65" r:id="rId6"/>
    <p:sldId id="270" r:id="rId7"/>
    <p:sldId id="260" r:id="rId8"/>
    <p:sldId id="268" r:id="rId9"/>
    <p:sldId id="269" r:id="rId10"/>
    <p:sldId id="272" r:id="rId11"/>
    <p:sldId id="274" r:id="rId12"/>
    <p:sldId id="262" r:id="rId13"/>
    <p:sldId id="259" r:id="rId14"/>
    <p:sldId id="263" r:id="rId15"/>
    <p:sldId id="267" r:id="rId16"/>
    <p:sldId id="271" r:id="rId17"/>
    <p:sldId id="277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57"/>
            <p14:sldId id="258"/>
            <p14:sldId id="264"/>
            <p14:sldId id="265"/>
            <p14:sldId id="270"/>
            <p14:sldId id="260"/>
            <p14:sldId id="268"/>
            <p14:sldId id="269"/>
            <p14:sldId id="272"/>
            <p14:sldId id="274"/>
            <p14:sldId id="262"/>
            <p14:sldId id="259"/>
            <p14:sldId id="263"/>
            <p14:sldId id="267"/>
            <p14:sldId id="271"/>
            <p14:sldId id="27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B050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BDC0E-CC92-4BD9-869F-E98AEE3D65BE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64FF0-1FCC-4935-9FA3-3E58D27F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4FF0-1FCC-4935-9FA3-3E58D27F7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7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sfml-dev.org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libsdl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s://gitlab.com/gateware-development/gateware/-/releases" TargetMode="Externa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lab.com/gateware-development/gtemplate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graphics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3DCC </a:t>
            </a:r>
            <a:r>
              <a:rPr lang="en-US" dirty="0"/>
              <a:t>day1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6034"/>
            <a:ext cx="9905999" cy="449450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VkBuffer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VkDeviceMemory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GvkHelper</a:t>
            </a:r>
            <a:r>
              <a:rPr lang="en-US" dirty="0">
                <a:solidFill>
                  <a:schemeClr val="tx2"/>
                </a:solidFill>
              </a:rPr>
              <a:t>::</a:t>
            </a:r>
            <a:r>
              <a:rPr lang="en-US" dirty="0" err="1">
                <a:solidFill>
                  <a:schemeClr val="tx2"/>
                </a:solidFill>
              </a:rPr>
              <a:t>create_buffer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GvkHelper</a:t>
            </a:r>
            <a:r>
              <a:rPr lang="en-US" dirty="0">
                <a:solidFill>
                  <a:schemeClr val="tx2"/>
                </a:solidFill>
              </a:rPr>
              <a:t>::</a:t>
            </a:r>
            <a:r>
              <a:rPr lang="en-US" dirty="0" err="1">
                <a:solidFill>
                  <a:schemeClr val="tx2"/>
                </a:solidFill>
              </a:rPr>
              <a:t>write_to_buffer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Pipeline Descriptors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VkPipelineInputAssemblyStateCreateInfo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VkVertexInputBindingDescription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VkPipelineVertexInputStateCreateInfo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Binding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vkCmdBindVertexBuffers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vkCmdBindIndexBuffer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vkDestroyBuffer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vkFreememory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3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Direct3D12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6034"/>
            <a:ext cx="9905999" cy="449450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ID3D12Resource, D3D12_VERTEX_BUFFER_VIEW, D3D12_INDEX_BUFFER_VIEW</a:t>
            </a: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CreateCommittedResource</a:t>
            </a:r>
            <a:r>
              <a:rPr lang="en-US" dirty="0">
                <a:solidFill>
                  <a:schemeClr val="tx2"/>
                </a:solidFill>
              </a:rPr>
              <a:t>(…), Map(…), </a:t>
            </a:r>
            <a:r>
              <a:rPr lang="en-US" dirty="0" err="1">
                <a:solidFill>
                  <a:schemeClr val="tx2"/>
                </a:solidFill>
              </a:rPr>
              <a:t>Unmap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GetGPUVirtualAddress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Pipeline Descriptors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D3D12_INPUT_ELEMENT_DESC, D3D12_INPUT_LAYOUT_DESC</a:t>
            </a:r>
          </a:p>
          <a:p>
            <a:pPr lvl="1"/>
            <a:r>
              <a:rPr lang="en-US" dirty="0"/>
              <a:t>Setting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IASetVertexBuffers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IASetIndexBuffer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Release(…)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7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CE5A-D45A-4300-945B-E407D06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three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897395-80D0-42D7-B01D-E0E269DE22FF}"/>
              </a:ext>
            </a:extLst>
          </p:cNvPr>
          <p:cNvSpPr/>
          <p:nvPr/>
        </p:nvSpPr>
        <p:spPr>
          <a:xfrm>
            <a:off x="922150" y="2447424"/>
            <a:ext cx="2595966" cy="274278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C/C++ VERTEX STRUCTURE</a:t>
            </a:r>
            <a:endParaRPr lang="en-US" sz="3600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82079CBF-D6CC-4EE1-A0AE-49BE91B30842}"/>
              </a:ext>
            </a:extLst>
          </p:cNvPr>
          <p:cNvSpPr/>
          <p:nvPr/>
        </p:nvSpPr>
        <p:spPr>
          <a:xfrm>
            <a:off x="3688449" y="3293810"/>
            <a:ext cx="937647" cy="105001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BE8A4-76A9-4599-A7BD-D85D7641E69E}"/>
              </a:ext>
            </a:extLst>
          </p:cNvPr>
          <p:cNvSpPr/>
          <p:nvPr/>
        </p:nvSpPr>
        <p:spPr>
          <a:xfrm>
            <a:off x="4796429" y="2447424"/>
            <a:ext cx="2595966" cy="274278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API VERTEX MEMORY LAYOUT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737EEA-15E3-49B8-B32F-4F8C2F24227B}"/>
              </a:ext>
            </a:extLst>
          </p:cNvPr>
          <p:cNvSpPr/>
          <p:nvPr/>
        </p:nvSpPr>
        <p:spPr>
          <a:xfrm>
            <a:off x="8670708" y="2447424"/>
            <a:ext cx="2595966" cy="2742782"/>
          </a:xfrm>
          <a:prstGeom prst="roundRect">
            <a:avLst/>
          </a:prstGeom>
          <a:solidFill>
            <a:srgbClr val="934B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VERTEX SHADER INPUT ARGUMENTS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059DEEF9-4296-4E16-8B3F-6BEBDB1A7B60}"/>
              </a:ext>
            </a:extLst>
          </p:cNvPr>
          <p:cNvSpPr/>
          <p:nvPr/>
        </p:nvSpPr>
        <p:spPr>
          <a:xfrm>
            <a:off x="7562728" y="3323289"/>
            <a:ext cx="937647" cy="105001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5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2BD4-4A99-4F1E-AAB8-BE585622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61F64-AE49-4C16-A791-C8ADB8DB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7" y="2097088"/>
            <a:ext cx="4450297" cy="335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DE926-2BB5-4366-9413-9F902D3F0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48" y="2097088"/>
            <a:ext cx="4368896" cy="34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26D3-D156-4E70-8C73-ECA9D117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C++11  single header platform abstraction library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32C9A-D380-4E89-931F-2A0F35058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Ongoing development since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>
                <a:solidFill>
                  <a:schemeClr val="tx2"/>
                </a:solidFill>
              </a:rPr>
              <a:t>simple and modular</a:t>
            </a:r>
            <a:r>
              <a:rPr lang="en-US" dirty="0"/>
              <a:t> access to OS level services such as graphics, sound, input and much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is a mash-up of my company name and the term </a:t>
            </a:r>
            <a:r>
              <a:rPr lang="en-US" dirty="0">
                <a:solidFill>
                  <a:schemeClr val="tx2"/>
                </a:solidFill>
              </a:rPr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it we would lose days/weeks to API initialization boilerplate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100% Opensource (MIT Licensed)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Projects: </a:t>
            </a:r>
            <a:r>
              <a:rPr lang="en-US" dirty="0">
                <a:hlinkClick r:id="rId2"/>
              </a:rPr>
              <a:t>SDL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SFML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6367C00-E131-4316-A525-1B77B63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5" y="592138"/>
            <a:ext cx="5199062" cy="5199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93162-0005-4DFE-BCA5-937CDAD5F179}"/>
              </a:ext>
            </a:extLst>
          </p:cNvPr>
          <p:cNvSpPr txBox="1"/>
          <p:nvPr/>
        </p:nvSpPr>
        <p:spPr>
          <a:xfrm>
            <a:off x="5284989" y="5787272"/>
            <a:ext cx="56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you will find some previous authors and contributors: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333CA-CC0B-4D7B-BD85-E9E1639DA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196" y="6133128"/>
            <a:ext cx="602674" cy="569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BAF34B-61F9-4D3C-9A2E-D4C93E44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784" y="6145548"/>
            <a:ext cx="519980" cy="565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45BF0-7AEC-4D83-B840-2B571E199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178" y="6130294"/>
            <a:ext cx="1196603" cy="58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1566D-433B-4959-BB7D-80A24C80D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183" y="6145186"/>
            <a:ext cx="610108" cy="55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727A2-85C6-4746-BC5A-581CA5DF5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875" y="6130577"/>
            <a:ext cx="1381292" cy="592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33238-0971-4734-85BF-829BBC6F7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7172" y="6137696"/>
            <a:ext cx="587938" cy="5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73E8C6B-2230-46FF-B4D3-3BE2ED6F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58" y="166480"/>
            <a:ext cx="8752283" cy="65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0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C735-4BBA-48E5-8E8F-CB97042F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</a:t>
            </a:r>
          </a:p>
        </p:txBody>
      </p:sp>
      <p:pic>
        <p:nvPicPr>
          <p:cNvPr id="6" name="Content Placeholder 5" descr="Char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63BE5A67-8AF1-4FAF-982A-EBF94466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5" y="592138"/>
            <a:ext cx="5199062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25F14-C68D-43DB-8BCD-D37775967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887843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popular and free C/C++ software development tool that uses a script to create a platform specific IDE solution for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principal idea being that instead of maintaining a project/solution for every platform you just maintain one </a:t>
            </a:r>
            <a:r>
              <a:rPr lang="en-US" dirty="0" err="1"/>
              <a:t>CMake</a:t>
            </a:r>
            <a:r>
              <a:rPr lang="en-US" dirty="0"/>
              <a:t> script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Gateware and </a:t>
            </a:r>
            <a:r>
              <a:rPr lang="en-US" dirty="0" err="1"/>
              <a:t>CMake</a:t>
            </a:r>
            <a:r>
              <a:rPr lang="en-US" dirty="0"/>
              <a:t> are two different things, one does not require the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Gateware does use </a:t>
            </a:r>
            <a:r>
              <a:rPr lang="en-US" dirty="0" err="1"/>
              <a:t>CMake</a:t>
            </a:r>
            <a:r>
              <a:rPr lang="en-US" dirty="0"/>
              <a:t> for each of its templates as it makes sense to do so for libraries like Vulkan and OpenGL.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Important:</a:t>
            </a:r>
            <a:r>
              <a:rPr lang="en-US" dirty="0"/>
              <a:t> Solutions generated by </a:t>
            </a:r>
            <a:r>
              <a:rPr lang="en-US" dirty="0" err="1"/>
              <a:t>CMake</a:t>
            </a:r>
            <a:r>
              <a:rPr lang="en-US" dirty="0"/>
              <a:t> are non-portable. You must re-run </a:t>
            </a:r>
            <a:r>
              <a:rPr lang="en-US" dirty="0" err="1"/>
              <a:t>CMake</a:t>
            </a:r>
            <a:r>
              <a:rPr lang="en-US" dirty="0"/>
              <a:t> anytime your code moves to a new location.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6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START YOUR LAB ASSIGNMENTS + BASIC TEMPLATE/VULKAN OVERVIEW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4630-77DB-4D76-97FA-220A9C07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processing unit (GPU)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2A4AA3-268D-4A47-A3B1-EE1D021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" y="2097088"/>
            <a:ext cx="6188800" cy="2789871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63FB7D17-20BE-4CB9-867C-D2F66028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21" y="2092272"/>
            <a:ext cx="5009140" cy="3914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59DD-506E-4029-9884-807D5C12025C}"/>
              </a:ext>
            </a:extLst>
          </p:cNvPr>
          <p:cNvSpPr txBox="1"/>
          <p:nvPr/>
        </p:nvSpPr>
        <p:spPr>
          <a:xfrm>
            <a:off x="1588577" y="4892892"/>
            <a:ext cx="375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DISCRETE PC GRAPHICS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5BB2-368F-42E7-87E7-89244FAF10EA}"/>
              </a:ext>
            </a:extLst>
          </p:cNvPr>
          <p:cNvSpPr txBox="1"/>
          <p:nvPr/>
        </p:nvSpPr>
        <p:spPr>
          <a:xfrm>
            <a:off x="1536768" y="2173857"/>
            <a:ext cx="19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EXPRESS SLOT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0248-6AAB-4ABD-877F-5BB833FB97B5}"/>
              </a:ext>
            </a:extLst>
          </p:cNvPr>
          <p:cNvSpPr txBox="1"/>
          <p:nvPr/>
        </p:nvSpPr>
        <p:spPr>
          <a:xfrm>
            <a:off x="7983741" y="6005118"/>
            <a:ext cx="225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AMD RDNA PS5 APU</a:t>
            </a:r>
          </a:p>
        </p:txBody>
      </p:sp>
    </p:spTree>
    <p:extLst>
      <p:ext uri="{BB962C8B-B14F-4D97-AF65-F5344CB8AC3E}">
        <p14:creationId xmlns:p14="http://schemas.microsoft.com/office/powerpoint/2010/main" val="400349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A79-5A24-42F1-8C5C-A065BE77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05CF6-0B6C-4386-B62C-539B94E62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make a game whether 2D or 3D we need some visual elements, its typically the first thing that needs to be addressed. 99% of modern games utilize the GPU to draw primarily textured triangles to show this content.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Renderer</a:t>
            </a:r>
            <a:r>
              <a:rPr lang="en-US" dirty="0"/>
              <a:t> is a piece of software that communicates with one or more GPU Abstraction API. These APIs allow skilled programmers to submit large amounts of geometry and texture data for simultaneous processing.</a:t>
            </a:r>
          </a:p>
          <a:p>
            <a:endParaRPr lang="en-US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A9168035-355E-4F2F-B1D3-ADBA8F86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534765"/>
            <a:ext cx="5891213" cy="331380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BDF6-0DCC-4031-9A5B-F767873775C1}"/>
              </a:ext>
            </a:extLst>
          </p:cNvPr>
          <p:cNvSpPr/>
          <p:nvPr/>
        </p:nvSpPr>
        <p:spPr>
          <a:xfrm>
            <a:off x="6703017" y="3789335"/>
            <a:ext cx="898902" cy="193729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Video Driver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D89332C3-0E56-40C1-AD8E-8E74A479EC2A}"/>
              </a:ext>
            </a:extLst>
          </p:cNvPr>
          <p:cNvSpPr/>
          <p:nvPr/>
        </p:nvSpPr>
        <p:spPr>
          <a:xfrm flipV="1">
            <a:off x="6284564" y="4788976"/>
            <a:ext cx="3378630" cy="643180"/>
          </a:xfrm>
          <a:prstGeom prst="uturnArrow">
            <a:avLst>
              <a:gd name="adj1" fmla="val 25539"/>
              <a:gd name="adj2" fmla="val 25000"/>
              <a:gd name="adj3" fmla="val 31774"/>
              <a:gd name="adj4" fmla="val 51159"/>
              <a:gd name="adj5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42687-D90D-4D83-AFF5-AD5A32AA851B}"/>
              </a:ext>
            </a:extLst>
          </p:cNvPr>
          <p:cNvSpPr txBox="1"/>
          <p:nvPr/>
        </p:nvSpPr>
        <p:spPr>
          <a:xfrm>
            <a:off x="5624660" y="5421868"/>
            <a:ext cx="49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Once: Vertex, Index, Shader, Texture Data</a:t>
            </a:r>
          </a:p>
        </p:txBody>
      </p:sp>
    </p:spTree>
    <p:extLst>
      <p:ext uri="{BB962C8B-B14F-4D97-AF65-F5344CB8AC3E}">
        <p14:creationId xmlns:p14="http://schemas.microsoft.com/office/powerpoint/2010/main" val="72429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3A3-94EF-41AF-9485-0748DEB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Abstraction API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5F82-D4CC-490C-8843-E2579F0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Vulkan</a:t>
            </a:r>
            <a:r>
              <a:rPr lang="en-US" dirty="0"/>
              <a:t> (Windows, Linux, Mac, iOS, Android, Switch)</a:t>
            </a:r>
          </a:p>
          <a:p>
            <a:pPr lvl="1"/>
            <a:r>
              <a:rPr lang="en-US" dirty="0"/>
              <a:t>+ Extremely fast, extremely portable, now supports raytracing. </a:t>
            </a:r>
          </a:p>
          <a:p>
            <a:pPr lvl="1"/>
            <a:r>
              <a:rPr lang="en-US" dirty="0"/>
              <a:t>- GPU/CPU synchronization is the programmer's responsibility. </a:t>
            </a:r>
          </a:p>
          <a:p>
            <a:pPr lvl="1"/>
            <a:r>
              <a:rPr lang="en-US" dirty="0"/>
              <a:t>- Very verbose, lots of code to do even basic operations.</a:t>
            </a:r>
          </a:p>
          <a:p>
            <a:r>
              <a:rPr lang="en-US" dirty="0">
                <a:solidFill>
                  <a:srgbClr val="00B050"/>
                </a:solidFill>
              </a:rPr>
              <a:t>Direct3D12 </a:t>
            </a:r>
            <a:r>
              <a:rPr lang="en-US" dirty="0"/>
              <a:t>(Windows &amp; Xbox)</a:t>
            </a:r>
          </a:p>
          <a:p>
            <a:pPr lvl="1"/>
            <a:r>
              <a:rPr lang="en-US" dirty="0"/>
              <a:t>+ Arguably as fast as Vulkan, feature rich, was the first API to support raytracing(DXR).</a:t>
            </a:r>
          </a:p>
          <a:p>
            <a:pPr lvl="1"/>
            <a:r>
              <a:rPr lang="en-US" dirty="0"/>
              <a:t>- Not opensource, limited platforms, also requires manual CPU/GPU synchronization.</a:t>
            </a:r>
          </a:p>
          <a:p>
            <a:pPr lvl="1"/>
            <a:r>
              <a:rPr lang="en-US" dirty="0"/>
              <a:t>- Also quite verbose, though less so than Vulkan.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3A3-94EF-41AF-9485-0748DEB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OPTIONS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5F82-D4CC-490C-8843-E2579F0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Direct3D11</a:t>
            </a:r>
            <a:r>
              <a:rPr lang="en-US" dirty="0"/>
              <a:t> (Windows &amp; Xbox)</a:t>
            </a:r>
          </a:p>
          <a:p>
            <a:pPr lvl="1"/>
            <a:r>
              <a:rPr lang="en-US" dirty="0"/>
              <a:t>+ An industry standard for years! Handles CPU/GPU synchronization for you. </a:t>
            </a:r>
          </a:p>
          <a:p>
            <a:pPr lvl="1"/>
            <a:r>
              <a:rPr lang="en-US" dirty="0"/>
              <a:t>- Same issues as it’s big brother: closed-source, limited selection of platforms.</a:t>
            </a:r>
          </a:p>
          <a:p>
            <a:pPr lvl="1"/>
            <a:r>
              <a:rPr lang="en-US" dirty="0"/>
              <a:t>- Less efficient and flexible vs. D3D12 or Vulkan, no raytracing.</a:t>
            </a:r>
          </a:p>
          <a:p>
            <a:r>
              <a:rPr lang="en-US" dirty="0">
                <a:solidFill>
                  <a:srgbClr val="7030A0"/>
                </a:solidFill>
              </a:rPr>
              <a:t>OpenGL</a:t>
            </a:r>
            <a:r>
              <a:rPr lang="en-US" dirty="0"/>
              <a:t> (Easier to list where it isn’t available: Xbox and Apple)</a:t>
            </a:r>
          </a:p>
          <a:p>
            <a:pPr lvl="1"/>
            <a:r>
              <a:rPr lang="en-US" dirty="0"/>
              <a:t>+ The OG opensource graphics API, arguably the easiest API to learn and use.</a:t>
            </a:r>
          </a:p>
          <a:p>
            <a:pPr lvl="1"/>
            <a:r>
              <a:rPr lang="en-US" dirty="0"/>
              <a:t>- Historically terrible and outdated driver support, burdened with legacy features.</a:t>
            </a:r>
          </a:p>
          <a:p>
            <a:pPr lvl="1"/>
            <a:r>
              <a:rPr lang="en-US" dirty="0"/>
              <a:t>- Performance &amp; features are adequate, though lacking compared to newer APIs.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4C2-58E4-459C-9F28-73DD9D87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API Commonalities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1943-5A35-42D9-962C-CE2955A3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Since all these APIs access the </a:t>
            </a:r>
            <a:r>
              <a:rPr lang="en-US" dirty="0">
                <a:solidFill>
                  <a:schemeClr val="tx2"/>
                </a:solidFill>
              </a:rPr>
              <a:t>same piece of hardware</a:t>
            </a:r>
            <a:r>
              <a:rPr lang="en-US" dirty="0"/>
              <a:t>, they often have similar use patterns.</a:t>
            </a:r>
          </a:p>
          <a:p>
            <a:r>
              <a:rPr lang="en-US" dirty="0"/>
              <a:t>In general, all of them have a means of letting you </a:t>
            </a:r>
            <a:r>
              <a:rPr lang="en-US" dirty="0">
                <a:solidFill>
                  <a:schemeClr val="tx2"/>
                </a:solidFill>
              </a:rPr>
              <a:t>allocate and copy</a:t>
            </a:r>
            <a:r>
              <a:rPr lang="en-US" dirty="0"/>
              <a:t> geometry, shader and texture resources to the video card’s memory. (Though how to do so varies in complexity)</a:t>
            </a:r>
          </a:p>
          <a:p>
            <a:r>
              <a:rPr lang="en-US" dirty="0"/>
              <a:t>Most APIs do this by having you pass a </a:t>
            </a:r>
            <a:r>
              <a:rPr lang="en-US" dirty="0">
                <a:solidFill>
                  <a:schemeClr val="tx2"/>
                </a:solidFill>
              </a:rPr>
              <a:t>double pointer</a:t>
            </a:r>
            <a:r>
              <a:rPr lang="en-US" dirty="0"/>
              <a:t> to a Create() function. </a:t>
            </a:r>
            <a:r>
              <a:rPr lang="en-US" dirty="0">
                <a:solidFill>
                  <a:schemeClr val="tx2"/>
                </a:solidFill>
              </a:rPr>
              <a:t>This allows the API itself to allocate the memory</a:t>
            </a:r>
            <a:r>
              <a:rPr lang="en-US" dirty="0"/>
              <a:t> and then dereference the pointer you passed it to be valid.</a:t>
            </a:r>
          </a:p>
          <a:p>
            <a:r>
              <a:rPr lang="en-US" dirty="0"/>
              <a:t>They also have functions that allow you to </a:t>
            </a:r>
            <a:r>
              <a:rPr lang="en-US" dirty="0">
                <a:solidFill>
                  <a:schemeClr val="tx2"/>
                </a:solidFill>
              </a:rPr>
              <a:t>set/bind </a:t>
            </a:r>
            <a:r>
              <a:rPr lang="en-US" dirty="0"/>
              <a:t>what specific resources you are using during a </a:t>
            </a:r>
            <a:r>
              <a:rPr lang="en-US" dirty="0">
                <a:solidFill>
                  <a:schemeClr val="tx2"/>
                </a:solidFill>
              </a:rPr>
              <a:t>draw call</a:t>
            </a:r>
            <a:r>
              <a:rPr lang="en-US" dirty="0"/>
              <a:t>. (ex: vertex buffer, index buffer, shaders, textures)</a:t>
            </a:r>
          </a:p>
          <a:p>
            <a:r>
              <a:rPr lang="en-US" dirty="0"/>
              <a:t>Another common pattern is the use of </a:t>
            </a:r>
            <a:r>
              <a:rPr lang="en-US" dirty="0">
                <a:solidFill>
                  <a:schemeClr val="tx2"/>
                </a:solidFill>
              </a:rPr>
              <a:t>desc/info </a:t>
            </a:r>
            <a:r>
              <a:rPr lang="en-US" dirty="0"/>
              <a:t>structs. These are structures that contain a </a:t>
            </a:r>
            <a:r>
              <a:rPr lang="en-US" dirty="0">
                <a:solidFill>
                  <a:schemeClr val="tx2"/>
                </a:solidFill>
              </a:rPr>
              <a:t>function’s arguments</a:t>
            </a:r>
            <a:r>
              <a:rPr lang="en-US" dirty="0"/>
              <a:t> inside so that all the arguments can be passed by pointer or reference.</a:t>
            </a:r>
          </a:p>
          <a:p>
            <a:r>
              <a:rPr lang="en-US" dirty="0"/>
              <a:t>Most Graphics APIs can use the shader language </a:t>
            </a:r>
            <a:r>
              <a:rPr lang="en-US" dirty="0">
                <a:solidFill>
                  <a:schemeClr val="tx2"/>
                </a:solidFill>
              </a:rPr>
              <a:t>HLSL</a:t>
            </a:r>
            <a:r>
              <a:rPr lang="en-US" dirty="0"/>
              <a:t> aside from OpenGL &amp; Apple’s Metal.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A41FF2D-5313-4E71-9B64-4CA8BD4D8555}"/>
              </a:ext>
            </a:extLst>
          </p:cNvPr>
          <p:cNvSpPr/>
          <p:nvPr/>
        </p:nvSpPr>
        <p:spPr>
          <a:xfrm>
            <a:off x="3717656" y="2101475"/>
            <a:ext cx="1267631" cy="100642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PRIMITIVE ASSEMBLY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BA119-3848-47CE-B754-C3BF9A1111E5}"/>
              </a:ext>
            </a:extLst>
          </p:cNvPr>
          <p:cNvSpPr/>
          <p:nvPr/>
        </p:nvSpPr>
        <p:spPr>
          <a:xfrm>
            <a:off x="5436674" y="5001337"/>
            <a:ext cx="1524000" cy="13716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</a:t>
            </a:r>
          </a:p>
          <a:p>
            <a:pPr algn="ctr"/>
            <a:r>
              <a:rPr lang="en-US" dirty="0"/>
              <a:t>STENCIL</a:t>
            </a:r>
          </a:p>
          <a:p>
            <a:pPr algn="ctr"/>
            <a:r>
              <a:rPr lang="en-US" dirty="0"/>
              <a:t>SCISSOR</a:t>
            </a:r>
          </a:p>
          <a:p>
            <a:pPr algn="ctr"/>
            <a:r>
              <a:rPr lang="en-US" dirty="0"/>
              <a:t>ALPHA</a:t>
            </a:r>
          </a:p>
        </p:txBody>
      </p:sp>
      <p:sp>
        <p:nvSpPr>
          <p:cNvPr id="30" name="Left Arrow 13">
            <a:extLst>
              <a:ext uri="{FF2B5EF4-FFF2-40B4-BE49-F238E27FC236}">
                <a16:creationId xmlns:a16="http://schemas.microsoft.com/office/drawing/2014/main" id="{FBF7750F-E234-4AC4-8513-E03E7EC02494}"/>
              </a:ext>
            </a:extLst>
          </p:cNvPr>
          <p:cNvSpPr/>
          <p:nvPr/>
        </p:nvSpPr>
        <p:spPr>
          <a:xfrm>
            <a:off x="6868009" y="5379754"/>
            <a:ext cx="426526" cy="609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4EE23-450B-460E-AE05-6976B588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Pipelines (the graphics pipeline)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044E5197-B36C-45BD-8691-1D730F1FABEC}"/>
              </a:ext>
            </a:extLst>
          </p:cNvPr>
          <p:cNvSpPr/>
          <p:nvPr/>
        </p:nvSpPr>
        <p:spPr>
          <a:xfrm>
            <a:off x="5326734" y="2147485"/>
            <a:ext cx="1714500" cy="914400"/>
          </a:xfrm>
          <a:prstGeom prst="round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9ADED066-D288-4E07-B1B9-FD87E0DAC042}"/>
              </a:ext>
            </a:extLst>
          </p:cNvPr>
          <p:cNvSpPr/>
          <p:nvPr/>
        </p:nvSpPr>
        <p:spPr>
          <a:xfrm>
            <a:off x="7318993" y="5227354"/>
            <a:ext cx="2388353" cy="914400"/>
          </a:xfrm>
          <a:prstGeom prst="round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SHADER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B9914-6B8E-482D-85AA-74B78D8137C4}"/>
              </a:ext>
            </a:extLst>
          </p:cNvPr>
          <p:cNvSpPr/>
          <p:nvPr/>
        </p:nvSpPr>
        <p:spPr>
          <a:xfrm>
            <a:off x="1649359" y="3553537"/>
            <a:ext cx="3352800" cy="281940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 TEXTURE </a:t>
            </a:r>
          </a:p>
        </p:txBody>
      </p:sp>
      <p:sp>
        <p:nvSpPr>
          <p:cNvPr id="20" name="Up Arrow 11">
            <a:extLst>
              <a:ext uri="{FF2B5EF4-FFF2-40B4-BE49-F238E27FC236}">
                <a16:creationId xmlns:a16="http://schemas.microsoft.com/office/drawing/2014/main" id="{7052B271-EC6B-4114-BF07-11BB822A7069}"/>
              </a:ext>
            </a:extLst>
          </p:cNvPr>
          <p:cNvSpPr/>
          <p:nvPr/>
        </p:nvSpPr>
        <p:spPr>
          <a:xfrm flipV="1">
            <a:off x="8103676" y="4485467"/>
            <a:ext cx="685800" cy="768457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13">
            <a:extLst>
              <a:ext uri="{FF2B5EF4-FFF2-40B4-BE49-F238E27FC236}">
                <a16:creationId xmlns:a16="http://schemas.microsoft.com/office/drawing/2014/main" id="{E441547A-60D2-4F4F-912E-23A7F03D9EBB}"/>
              </a:ext>
            </a:extLst>
          </p:cNvPr>
          <p:cNvSpPr/>
          <p:nvPr/>
        </p:nvSpPr>
        <p:spPr>
          <a:xfrm>
            <a:off x="4898754" y="5382337"/>
            <a:ext cx="533400" cy="609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137B0216-5F8F-42F3-A2B0-1B640F8EC754}"/>
              </a:ext>
            </a:extLst>
          </p:cNvPr>
          <p:cNvSpPr/>
          <p:nvPr/>
        </p:nvSpPr>
        <p:spPr>
          <a:xfrm>
            <a:off x="7303576" y="3494869"/>
            <a:ext cx="2286000" cy="9906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TEXTURE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811BDC-F3E9-42E1-82D1-182BA83138FA}"/>
              </a:ext>
            </a:extLst>
          </p:cNvPr>
          <p:cNvSpPr/>
          <p:nvPr/>
        </p:nvSpPr>
        <p:spPr>
          <a:xfrm>
            <a:off x="7382681" y="2133600"/>
            <a:ext cx="1978293" cy="9144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CLIPPING &amp; RASTERIZATION</a:t>
            </a:r>
          </a:p>
        </p:txBody>
      </p:sp>
      <p:sp>
        <p:nvSpPr>
          <p:cNvPr id="28" name="Up Arrow 11">
            <a:extLst>
              <a:ext uri="{FF2B5EF4-FFF2-40B4-BE49-F238E27FC236}">
                <a16:creationId xmlns:a16="http://schemas.microsoft.com/office/drawing/2014/main" id="{F9126A1B-6003-412D-90B6-209309794BB9}"/>
              </a:ext>
            </a:extLst>
          </p:cNvPr>
          <p:cNvSpPr/>
          <p:nvPr/>
        </p:nvSpPr>
        <p:spPr>
          <a:xfrm rot="10800000" flipV="1">
            <a:off x="6073151" y="3025372"/>
            <a:ext cx="242731" cy="677431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11">
            <a:extLst>
              <a:ext uri="{FF2B5EF4-FFF2-40B4-BE49-F238E27FC236}">
                <a16:creationId xmlns:a16="http://schemas.microsoft.com/office/drawing/2014/main" id="{A447DE72-D204-45AB-95E1-58E432B875EC}"/>
              </a:ext>
            </a:extLst>
          </p:cNvPr>
          <p:cNvSpPr/>
          <p:nvPr/>
        </p:nvSpPr>
        <p:spPr>
          <a:xfrm rot="17984327" flipV="1">
            <a:off x="6937387" y="3538949"/>
            <a:ext cx="240167" cy="2204524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3116EB54-01A5-4A95-8066-E481F8094F51}"/>
              </a:ext>
            </a:extLst>
          </p:cNvPr>
          <p:cNvSpPr/>
          <p:nvPr/>
        </p:nvSpPr>
        <p:spPr>
          <a:xfrm>
            <a:off x="5360476" y="3702803"/>
            <a:ext cx="1676400" cy="48819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UNIFORMS</a:t>
            </a:r>
          </a:p>
        </p:txBody>
      </p:sp>
      <p:sp>
        <p:nvSpPr>
          <p:cNvPr id="15" name="Right Arrow 2">
            <a:extLst>
              <a:ext uri="{FF2B5EF4-FFF2-40B4-BE49-F238E27FC236}">
                <a16:creationId xmlns:a16="http://schemas.microsoft.com/office/drawing/2014/main" id="{E9413F13-609B-4226-9538-45CD71D7E5E0}"/>
              </a:ext>
            </a:extLst>
          </p:cNvPr>
          <p:cNvSpPr/>
          <p:nvPr/>
        </p:nvSpPr>
        <p:spPr>
          <a:xfrm>
            <a:off x="1649359" y="1828800"/>
            <a:ext cx="2155475" cy="16002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&amp; INDEX ARRAYS</a:t>
            </a:r>
          </a:p>
        </p:txBody>
      </p:sp>
      <p:sp>
        <p:nvSpPr>
          <p:cNvPr id="32" name="Left Arrow 13">
            <a:extLst>
              <a:ext uri="{FF2B5EF4-FFF2-40B4-BE49-F238E27FC236}">
                <a16:creationId xmlns:a16="http://schemas.microsoft.com/office/drawing/2014/main" id="{3CE2EE68-499A-43A4-8524-2BBB33FC4272}"/>
              </a:ext>
            </a:extLst>
          </p:cNvPr>
          <p:cNvSpPr/>
          <p:nvPr/>
        </p:nvSpPr>
        <p:spPr>
          <a:xfrm rot="10800000">
            <a:off x="4971887" y="2318745"/>
            <a:ext cx="533400" cy="6096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13">
            <a:extLst>
              <a:ext uri="{FF2B5EF4-FFF2-40B4-BE49-F238E27FC236}">
                <a16:creationId xmlns:a16="http://schemas.microsoft.com/office/drawing/2014/main" id="{16D3962B-857A-437C-B41A-FF525AB94FEA}"/>
              </a:ext>
            </a:extLst>
          </p:cNvPr>
          <p:cNvSpPr/>
          <p:nvPr/>
        </p:nvSpPr>
        <p:spPr>
          <a:xfrm rot="10800000">
            <a:off x="7027835" y="2299885"/>
            <a:ext cx="533400" cy="6096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-Turn Arrow 6">
            <a:extLst>
              <a:ext uri="{FF2B5EF4-FFF2-40B4-BE49-F238E27FC236}">
                <a16:creationId xmlns:a16="http://schemas.microsoft.com/office/drawing/2014/main" id="{08D68AB4-9CDE-4ED5-857C-40D139D963EE}"/>
              </a:ext>
            </a:extLst>
          </p:cNvPr>
          <p:cNvSpPr/>
          <p:nvPr/>
        </p:nvSpPr>
        <p:spPr>
          <a:xfrm rot="5400000">
            <a:off x="8155545" y="3640923"/>
            <a:ext cx="3550954" cy="1145908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INTERPOLATED PIXELS</a:t>
            </a:r>
          </a:p>
        </p:txBody>
      </p:sp>
    </p:spTree>
    <p:extLst>
      <p:ext uri="{BB962C8B-B14F-4D97-AF65-F5344CB8AC3E}">
        <p14:creationId xmlns:p14="http://schemas.microsoft.com/office/powerpoint/2010/main" val="86468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EC94-D872-4C82-A8F5-4E1368E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 HAPPENS IN NDC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ED84E-CE57-4943-B75C-B6B714A1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vertex shader must output an xyzw vertex position in homogenous projection space. (Or just set W to 1 to use NDC)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rasterizer unit on the card performs XYZ/W for you because it is responsible for clipping any primitives which must happen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card then rasterizes the point/line/triangle and interpolates all the attributes returned from the vertex shader.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pixels falling within the viewport are then passed to the pixel shader.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3296-019F-4C13-A45B-39F83CC81EA0}"/>
              </a:ext>
            </a:extLst>
          </p:cNvPr>
          <p:cNvSpPr/>
          <p:nvPr/>
        </p:nvSpPr>
        <p:spPr>
          <a:xfrm>
            <a:off x="5946676" y="1620628"/>
            <a:ext cx="4331855" cy="37247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01C38-847A-47A4-B367-3584B09AC211}"/>
              </a:ext>
            </a:extLst>
          </p:cNvPr>
          <p:cNvCxnSpPr/>
          <p:nvPr/>
        </p:nvCxnSpPr>
        <p:spPr>
          <a:xfrm>
            <a:off x="6094089" y="2184212"/>
            <a:ext cx="3692434" cy="2690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527F66-DD7B-4861-881F-02CF3D1E53A2}"/>
              </a:ext>
            </a:extLst>
          </p:cNvPr>
          <p:cNvSpPr/>
          <p:nvPr/>
        </p:nvSpPr>
        <p:spPr>
          <a:xfrm>
            <a:off x="6129648" y="3059423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9F9ACA-B192-4CD1-A6F8-E532566F9217}"/>
              </a:ext>
            </a:extLst>
          </p:cNvPr>
          <p:cNvSpPr/>
          <p:nvPr/>
        </p:nvSpPr>
        <p:spPr>
          <a:xfrm>
            <a:off x="7344494" y="2750269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BAC817-CD15-4893-A2DD-A9BEBCBA154D}"/>
              </a:ext>
            </a:extLst>
          </p:cNvPr>
          <p:cNvSpPr/>
          <p:nvPr/>
        </p:nvSpPr>
        <p:spPr>
          <a:xfrm>
            <a:off x="7588334" y="2166795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7BCE5-51E7-4F38-9F0D-9C45288E840E}"/>
              </a:ext>
            </a:extLst>
          </p:cNvPr>
          <p:cNvSpPr/>
          <p:nvPr/>
        </p:nvSpPr>
        <p:spPr>
          <a:xfrm>
            <a:off x="7962802" y="2602223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77D1FE-7BCB-4D21-852A-49A6A3EC3AA3}"/>
              </a:ext>
            </a:extLst>
          </p:cNvPr>
          <p:cNvSpPr/>
          <p:nvPr/>
        </p:nvSpPr>
        <p:spPr>
          <a:xfrm>
            <a:off x="8894620" y="2140669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2E77F2-A582-4583-9B04-07149C5D5859}"/>
              </a:ext>
            </a:extLst>
          </p:cNvPr>
          <p:cNvSpPr/>
          <p:nvPr/>
        </p:nvSpPr>
        <p:spPr>
          <a:xfrm>
            <a:off x="6656517" y="4291686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B606D5-2C1A-4F0F-8A48-8125F6F926AF}"/>
              </a:ext>
            </a:extLst>
          </p:cNvPr>
          <p:cNvSpPr/>
          <p:nvPr/>
        </p:nvSpPr>
        <p:spPr>
          <a:xfrm>
            <a:off x="7718963" y="3978177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86C109-FE59-45A3-B2E1-426C217364C8}"/>
              </a:ext>
            </a:extLst>
          </p:cNvPr>
          <p:cNvSpPr/>
          <p:nvPr/>
        </p:nvSpPr>
        <p:spPr>
          <a:xfrm>
            <a:off x="8676905" y="4518108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3390C1-BDA2-4752-B477-FE865EC00D0E}"/>
              </a:ext>
            </a:extLst>
          </p:cNvPr>
          <p:cNvSpPr/>
          <p:nvPr/>
        </p:nvSpPr>
        <p:spPr>
          <a:xfrm>
            <a:off x="9417134" y="4213308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DA2A72-D68E-4217-B0F1-D0F373929218}"/>
              </a:ext>
            </a:extLst>
          </p:cNvPr>
          <p:cNvSpPr/>
          <p:nvPr/>
        </p:nvSpPr>
        <p:spPr>
          <a:xfrm>
            <a:off x="7257408" y="4970955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743A271-F319-45C4-B890-A368E5983ABF}"/>
              </a:ext>
            </a:extLst>
          </p:cNvPr>
          <p:cNvSpPr/>
          <p:nvPr/>
        </p:nvSpPr>
        <p:spPr>
          <a:xfrm flipH="1">
            <a:off x="6090096" y="2336613"/>
            <a:ext cx="4027352" cy="1484809"/>
          </a:xfrm>
          <a:prstGeom prst="rt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2655F-E1CF-4C02-8C02-AF9015EB58B5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5946676" y="3483026"/>
            <a:ext cx="433185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12FF8E-C2D3-4F47-84C0-70146564744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12604" y="1620628"/>
            <a:ext cx="0" cy="372479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D5511-AA86-47A1-8DC3-030CEDE44CEF}"/>
              </a:ext>
            </a:extLst>
          </p:cNvPr>
          <p:cNvCxnSpPr/>
          <p:nvPr/>
        </p:nvCxnSpPr>
        <p:spPr>
          <a:xfrm flipV="1">
            <a:off x="6568255" y="2138492"/>
            <a:ext cx="3066473" cy="2680227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1DAF6D-53FF-402A-8582-BB3F708EFAD3}"/>
              </a:ext>
            </a:extLst>
          </p:cNvPr>
          <p:cNvSpPr txBox="1"/>
          <p:nvPr/>
        </p:nvSpPr>
        <p:spPr>
          <a:xfrm>
            <a:off x="7746850" y="1176113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52EB27-5322-4288-B7A7-80A5F106AF54}"/>
              </a:ext>
            </a:extLst>
          </p:cNvPr>
          <p:cNvSpPr txBox="1"/>
          <p:nvPr/>
        </p:nvSpPr>
        <p:spPr>
          <a:xfrm>
            <a:off x="7805323" y="539109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0D8D54-8EDA-4234-8FE0-01A1D7B01FB7}"/>
              </a:ext>
            </a:extLst>
          </p:cNvPr>
          <p:cNvSpPr txBox="1"/>
          <p:nvPr/>
        </p:nvSpPr>
        <p:spPr>
          <a:xfrm>
            <a:off x="5274574" y="327855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D8FBA-F011-45D0-B93C-840D6715DFD0}"/>
              </a:ext>
            </a:extLst>
          </p:cNvPr>
          <p:cNvSpPr txBox="1"/>
          <p:nvPr/>
        </p:nvSpPr>
        <p:spPr>
          <a:xfrm>
            <a:off x="10313790" y="327855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7804A-E22F-4F6B-9BE8-06ADE5AECD2E}"/>
              </a:ext>
            </a:extLst>
          </p:cNvPr>
          <p:cNvSpPr txBox="1"/>
          <p:nvPr/>
        </p:nvSpPr>
        <p:spPr>
          <a:xfrm>
            <a:off x="6033895" y="4768092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A59E3-BD26-45B1-A661-26B5678A89AC}"/>
              </a:ext>
            </a:extLst>
          </p:cNvPr>
          <p:cNvSpPr txBox="1"/>
          <p:nvPr/>
        </p:nvSpPr>
        <p:spPr>
          <a:xfrm>
            <a:off x="9502849" y="1766685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+1Z</a:t>
            </a:r>
          </a:p>
        </p:txBody>
      </p:sp>
    </p:spTree>
    <p:extLst>
      <p:ext uri="{BB962C8B-B14F-4D97-AF65-F5344CB8AC3E}">
        <p14:creationId xmlns:p14="http://schemas.microsoft.com/office/powerpoint/2010/main" val="373104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CC74-C0CD-48C0-8966-4BE28133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NDC API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AD57-21E4-4755-9363-CB3F6B6E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Vulkan</a:t>
            </a:r>
          </a:p>
          <a:p>
            <a:pPr lvl="1"/>
            <a:r>
              <a:rPr lang="en-US" dirty="0"/>
              <a:t>Left side -1x, Right side +1x, Top -1y, Bottom +1y, Near +0z, Far +1z</a:t>
            </a:r>
          </a:p>
          <a:p>
            <a:r>
              <a:rPr lang="en-US" dirty="0">
                <a:solidFill>
                  <a:srgbClr val="00B0F0"/>
                </a:solidFill>
              </a:rPr>
              <a:t>Direct3D11 </a:t>
            </a:r>
            <a:r>
              <a:rPr lang="en-US" dirty="0"/>
              <a:t>&amp;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12</a:t>
            </a:r>
          </a:p>
          <a:p>
            <a:pPr lvl="1"/>
            <a:r>
              <a:rPr lang="en-US" dirty="0"/>
              <a:t>Left side -1x, Right side +1x, Top +1y, Bottom -1y, Near +0z, Far +1z</a:t>
            </a:r>
          </a:p>
          <a:p>
            <a:r>
              <a:rPr lang="en-US" dirty="0">
                <a:solidFill>
                  <a:srgbClr val="7030A0"/>
                </a:solidFill>
              </a:rPr>
              <a:t>OpenGL</a:t>
            </a:r>
          </a:p>
          <a:p>
            <a:pPr lvl="1"/>
            <a:r>
              <a:rPr lang="en-US" dirty="0"/>
              <a:t>Left side -1x, Right side +1x, Top +1y, Bottom -1y, Near -1z, Far +1z </a:t>
            </a:r>
          </a:p>
        </p:txBody>
      </p:sp>
    </p:spTree>
    <p:extLst>
      <p:ext uri="{BB962C8B-B14F-4D97-AF65-F5344CB8AC3E}">
        <p14:creationId xmlns:p14="http://schemas.microsoft.com/office/powerpoint/2010/main" val="4229329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1705</TotalTime>
  <Words>1056</Words>
  <Application>Microsoft Macintosh PowerPoint</Application>
  <PresentationFormat>Widescreen</PresentationFormat>
  <Paragraphs>113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Using graphics hardware</vt:lpstr>
      <vt:lpstr>The graphics processing unit (GPU)</vt:lpstr>
      <vt:lpstr>Visualizing games</vt:lpstr>
      <vt:lpstr>GPU Abstraction API OPTIONS</vt:lpstr>
      <vt:lpstr>API OPTIONS CONTINUED</vt:lpstr>
      <vt:lpstr>GRAPHICS API Commonalities</vt:lpstr>
      <vt:lpstr>API Pipelines (the graphics pipeline)</vt:lpstr>
      <vt:lpstr>RASTERIZATION HAPPENS IN NDC</vt:lpstr>
      <vt:lpstr>NDC API DIFFERENCES</vt:lpstr>
      <vt:lpstr>Geometry submission: VULKAN</vt:lpstr>
      <vt:lpstr>Geometry submission: Direct3D12</vt:lpstr>
      <vt:lpstr>The rule of three</vt:lpstr>
      <vt:lpstr>gateware</vt:lpstr>
      <vt:lpstr>C++11  single header platform abstraction library </vt:lpstr>
      <vt:lpstr>PowerPoint Presentation</vt:lpstr>
      <vt:lpstr>CMAKE</vt:lpstr>
      <vt:lpstr>Programming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47</cp:revision>
  <dcterms:created xsi:type="dcterms:W3CDTF">2021-08-29T16:51:40Z</dcterms:created>
  <dcterms:modified xsi:type="dcterms:W3CDTF">2024-06-26T15:42:40Z</dcterms:modified>
</cp:coreProperties>
</file>